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oboto"/>
      <p:regular r:id="rId26"/>
      <p:bold r:id="rId27"/>
      <p:italic r:id="rId28"/>
      <p:boldItalic r:id="rId29"/>
    </p:embeddedFont>
    <p:embeddedFont>
      <p:font typeface="Nunito"/>
      <p:regular r:id="rId30"/>
      <p:bold r:id="rId31"/>
      <p:italic r:id="rId32"/>
      <p:boldItalic r:id="rId33"/>
    </p:embeddedFont>
    <p:embeddedFont>
      <p:font typeface="Maven Pro"/>
      <p:regular r:id="rId34"/>
      <p:bold r:id="rId35"/>
    </p:embeddedFont>
    <p:embeddedFont>
      <p:font typeface="Roboto Mon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slide" Target="slides/slide20.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bold.fntdata"/><Relationship Id="rId30" Type="http://schemas.openxmlformats.org/officeDocument/2006/relationships/font" Target="fonts/Nunito-regular.fntdata"/><Relationship Id="rId11" Type="http://schemas.openxmlformats.org/officeDocument/2006/relationships/slide" Target="slides/slide6.xml"/><Relationship Id="rId33" Type="http://schemas.openxmlformats.org/officeDocument/2006/relationships/font" Target="fonts/Nunito-boldItalic.fntdata"/><Relationship Id="rId10" Type="http://schemas.openxmlformats.org/officeDocument/2006/relationships/slide" Target="slides/slide5.xml"/><Relationship Id="rId32" Type="http://schemas.openxmlformats.org/officeDocument/2006/relationships/font" Target="fonts/Nunito-italic.fntdata"/><Relationship Id="rId13" Type="http://schemas.openxmlformats.org/officeDocument/2006/relationships/slide" Target="slides/slide8.xml"/><Relationship Id="rId35" Type="http://schemas.openxmlformats.org/officeDocument/2006/relationships/font" Target="fonts/MavenPro-bold.fntdata"/><Relationship Id="rId12" Type="http://schemas.openxmlformats.org/officeDocument/2006/relationships/slide" Target="slides/slide7.xml"/><Relationship Id="rId34" Type="http://schemas.openxmlformats.org/officeDocument/2006/relationships/font" Target="fonts/MavenPro-regular.fntdata"/><Relationship Id="rId15" Type="http://schemas.openxmlformats.org/officeDocument/2006/relationships/slide" Target="slides/slide10.xml"/><Relationship Id="rId37" Type="http://schemas.openxmlformats.org/officeDocument/2006/relationships/font" Target="fonts/RobotoMono-bold.fntdata"/><Relationship Id="rId14" Type="http://schemas.openxmlformats.org/officeDocument/2006/relationships/slide" Target="slides/slide9.xml"/><Relationship Id="rId36" Type="http://schemas.openxmlformats.org/officeDocument/2006/relationships/font" Target="fonts/RobotoMono-regular.fntdata"/><Relationship Id="rId17" Type="http://schemas.openxmlformats.org/officeDocument/2006/relationships/slide" Target="slides/slide12.xml"/><Relationship Id="rId39" Type="http://schemas.openxmlformats.org/officeDocument/2006/relationships/font" Target="fonts/RobotoMono-boldItalic.fntdata"/><Relationship Id="rId16" Type="http://schemas.openxmlformats.org/officeDocument/2006/relationships/slide" Target="slides/slide11.xml"/><Relationship Id="rId38" Type="http://schemas.openxmlformats.org/officeDocument/2006/relationships/font" Target="fonts/RobotoMon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1" name="Shape 341"/>
        <p:cNvGrpSpPr/>
        <p:nvPr/>
      </p:nvGrpSpPr>
      <p:grpSpPr>
        <a:xfrm>
          <a:off x="0" y="0"/>
          <a:ext cx="0" cy="0"/>
          <a:chOff x="0" y="0"/>
          <a:chExt cx="0" cy="0"/>
        </a:xfrm>
      </p:grpSpPr>
      <p:sp>
        <p:nvSpPr>
          <p:cNvPr id="342" name="Google Shape;342;g54b543081c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54b543081c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8" name="Shape 348"/>
        <p:cNvGrpSpPr/>
        <p:nvPr/>
      </p:nvGrpSpPr>
      <p:grpSpPr>
        <a:xfrm>
          <a:off x="0" y="0"/>
          <a:ext cx="0" cy="0"/>
          <a:chOff x="0" y="0"/>
          <a:chExt cx="0" cy="0"/>
        </a:xfrm>
      </p:grpSpPr>
      <p:sp>
        <p:nvSpPr>
          <p:cNvPr id="349" name="Google Shape;349;g54b543081c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54b543081c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5" name="Shape 355"/>
        <p:cNvGrpSpPr/>
        <p:nvPr/>
      </p:nvGrpSpPr>
      <p:grpSpPr>
        <a:xfrm>
          <a:off x="0" y="0"/>
          <a:ext cx="0" cy="0"/>
          <a:chOff x="0" y="0"/>
          <a:chExt cx="0" cy="0"/>
        </a:xfrm>
      </p:grpSpPr>
      <p:sp>
        <p:nvSpPr>
          <p:cNvPr id="356" name="Google Shape;356;g54b543081c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54b543081c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2" name="Shape 362"/>
        <p:cNvGrpSpPr/>
        <p:nvPr/>
      </p:nvGrpSpPr>
      <p:grpSpPr>
        <a:xfrm>
          <a:off x="0" y="0"/>
          <a:ext cx="0" cy="0"/>
          <a:chOff x="0" y="0"/>
          <a:chExt cx="0" cy="0"/>
        </a:xfrm>
      </p:grpSpPr>
      <p:sp>
        <p:nvSpPr>
          <p:cNvPr id="363" name="Google Shape;363;g54b543081c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54b543081c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9" name="Shape 369"/>
        <p:cNvGrpSpPr/>
        <p:nvPr/>
      </p:nvGrpSpPr>
      <p:grpSpPr>
        <a:xfrm>
          <a:off x="0" y="0"/>
          <a:ext cx="0" cy="0"/>
          <a:chOff x="0" y="0"/>
          <a:chExt cx="0" cy="0"/>
        </a:xfrm>
      </p:grpSpPr>
      <p:sp>
        <p:nvSpPr>
          <p:cNvPr id="370" name="Google Shape;370;g54b543081c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54b543081c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6" name="Shape 376"/>
        <p:cNvGrpSpPr/>
        <p:nvPr/>
      </p:nvGrpSpPr>
      <p:grpSpPr>
        <a:xfrm>
          <a:off x="0" y="0"/>
          <a:ext cx="0" cy="0"/>
          <a:chOff x="0" y="0"/>
          <a:chExt cx="0" cy="0"/>
        </a:xfrm>
      </p:grpSpPr>
      <p:sp>
        <p:nvSpPr>
          <p:cNvPr id="377" name="Google Shape;377;g54b543081c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54b543081c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3" name="Shape 383"/>
        <p:cNvGrpSpPr/>
        <p:nvPr/>
      </p:nvGrpSpPr>
      <p:grpSpPr>
        <a:xfrm>
          <a:off x="0" y="0"/>
          <a:ext cx="0" cy="0"/>
          <a:chOff x="0" y="0"/>
          <a:chExt cx="0" cy="0"/>
        </a:xfrm>
      </p:grpSpPr>
      <p:sp>
        <p:nvSpPr>
          <p:cNvPr id="384" name="Google Shape;384;g524bae5fd3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524bae5fd3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1" name="Shape 391"/>
        <p:cNvGrpSpPr/>
        <p:nvPr/>
      </p:nvGrpSpPr>
      <p:grpSpPr>
        <a:xfrm>
          <a:off x="0" y="0"/>
          <a:ext cx="0" cy="0"/>
          <a:chOff x="0" y="0"/>
          <a:chExt cx="0" cy="0"/>
        </a:xfrm>
      </p:grpSpPr>
      <p:sp>
        <p:nvSpPr>
          <p:cNvPr id="392" name="Google Shape;392;g524bae5fd3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524bae5fd3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 name="Shape 398"/>
        <p:cNvGrpSpPr/>
        <p:nvPr/>
      </p:nvGrpSpPr>
      <p:grpSpPr>
        <a:xfrm>
          <a:off x="0" y="0"/>
          <a:ext cx="0" cy="0"/>
          <a:chOff x="0" y="0"/>
          <a:chExt cx="0" cy="0"/>
        </a:xfrm>
      </p:grpSpPr>
      <p:sp>
        <p:nvSpPr>
          <p:cNvPr id="399" name="Google Shape;399;g524bae5fd3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524bae5fd3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5" name="Shape 405"/>
        <p:cNvGrpSpPr/>
        <p:nvPr/>
      </p:nvGrpSpPr>
      <p:grpSpPr>
        <a:xfrm>
          <a:off x="0" y="0"/>
          <a:ext cx="0" cy="0"/>
          <a:chOff x="0" y="0"/>
          <a:chExt cx="0" cy="0"/>
        </a:xfrm>
      </p:grpSpPr>
      <p:sp>
        <p:nvSpPr>
          <p:cNvPr id="406" name="Google Shape;406;g54b543081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54b543081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54b543081c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54b543081c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2" name="Shape 412"/>
        <p:cNvGrpSpPr/>
        <p:nvPr/>
      </p:nvGrpSpPr>
      <p:grpSpPr>
        <a:xfrm>
          <a:off x="0" y="0"/>
          <a:ext cx="0" cy="0"/>
          <a:chOff x="0" y="0"/>
          <a:chExt cx="0" cy="0"/>
        </a:xfrm>
      </p:grpSpPr>
      <p:sp>
        <p:nvSpPr>
          <p:cNvPr id="413" name="Google Shape;413;g5223e51007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5223e51007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Google Shape;289;g524bae5fd3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524bae5fd3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6" name="Shape 296"/>
        <p:cNvGrpSpPr/>
        <p:nvPr/>
      </p:nvGrpSpPr>
      <p:grpSpPr>
        <a:xfrm>
          <a:off x="0" y="0"/>
          <a:ext cx="0" cy="0"/>
          <a:chOff x="0" y="0"/>
          <a:chExt cx="0" cy="0"/>
        </a:xfrm>
      </p:grpSpPr>
      <p:sp>
        <p:nvSpPr>
          <p:cNvPr id="297" name="Google Shape;297;g54b543081c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54b543081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Google Shape;306;g54b543081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54b543081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Google Shape;314;g54b543081c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54b543081c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Google Shape;321;g54b543081c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54b543081c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7" name="Shape 327"/>
        <p:cNvGrpSpPr/>
        <p:nvPr/>
      </p:nvGrpSpPr>
      <p:grpSpPr>
        <a:xfrm>
          <a:off x="0" y="0"/>
          <a:ext cx="0" cy="0"/>
          <a:chOff x="0" y="0"/>
          <a:chExt cx="0" cy="0"/>
        </a:xfrm>
      </p:grpSpPr>
      <p:sp>
        <p:nvSpPr>
          <p:cNvPr id="328" name="Google Shape;328;g54b543081c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54b543081c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Google Shape;335;g54b543081c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54b543081c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en.wikipedia.org/wiki/Android_version_history#Android_1.6_Donut_(API_4)" TargetMode="External"/><Relationship Id="rId4" Type="http://schemas.openxmlformats.org/officeDocument/2006/relationships/hyperlink" Target="https://www.slideshare.net/chasc/multi-touch-and-gesture-event-interface-and-types" TargetMode="External"/><Relationship Id="rId5" Type="http://schemas.openxmlformats.org/officeDocument/2006/relationships/hyperlink" Target="https://developer.android.com/reference/android/gesture/package-summary.html" TargetMode="External"/><Relationship Id="rId6"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6.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developer.android.com/reference/android/gesture/Gesture.html#addStroke(android.gesture.GestureStroke)" TargetMode="External"/><Relationship Id="rId4" Type="http://schemas.openxmlformats.org/officeDocument/2006/relationships/hyperlink" Target="https://developer.android.com/reference/android/gesture/GestureStroke.html" TargetMode="External"/><Relationship Id="rId5"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1044875" y="-196762"/>
            <a:ext cx="4255500" cy="18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android.gesture</a:t>
            </a:r>
            <a:endParaRPr/>
          </a:p>
        </p:txBody>
      </p:sp>
      <p:sp>
        <p:nvSpPr>
          <p:cNvPr id="278" name="Google Shape;278;p13"/>
          <p:cNvSpPr txBox="1"/>
          <p:nvPr>
            <p:ph idx="1" type="subTitle"/>
          </p:nvPr>
        </p:nvSpPr>
        <p:spPr>
          <a:xfrm>
            <a:off x="2074750" y="1050600"/>
            <a:ext cx="4255500" cy="69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Alan Boutilier and Avery Briggs</a:t>
            </a:r>
            <a:endParaRPr/>
          </a:p>
        </p:txBody>
      </p:sp>
      <p:pic>
        <p:nvPicPr>
          <p:cNvPr id="279" name="Google Shape;279;p13"/>
          <p:cNvPicPr preferRelativeResize="0"/>
          <p:nvPr/>
        </p:nvPicPr>
        <p:blipFill>
          <a:blip r:embed="rId3">
            <a:alphaModFix/>
          </a:blip>
          <a:stretch>
            <a:fillRect/>
          </a:stretch>
        </p:blipFill>
        <p:spPr>
          <a:xfrm>
            <a:off x="269600" y="1823550"/>
            <a:ext cx="3379100" cy="32111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4" name="Shape 344"/>
        <p:cNvGrpSpPr/>
        <p:nvPr/>
      </p:nvGrpSpPr>
      <p:grpSpPr>
        <a:xfrm>
          <a:off x="0" y="0"/>
          <a:ext cx="0" cy="0"/>
          <a:chOff x="0" y="0"/>
          <a:chExt cx="0" cy="0"/>
        </a:xfrm>
      </p:grpSpPr>
      <p:sp>
        <p:nvSpPr>
          <p:cNvPr id="345" name="Google Shape;345;p22"/>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GesturePoint</a:t>
            </a:r>
            <a:endParaRPr/>
          </a:p>
        </p:txBody>
      </p:sp>
      <p:sp>
        <p:nvSpPr>
          <p:cNvPr id="346" name="Google Shape;346;p22"/>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47" name="Google Shape;347;p22"/>
          <p:cNvPicPr preferRelativeResize="0"/>
          <p:nvPr/>
        </p:nvPicPr>
        <p:blipFill>
          <a:blip r:embed="rId3">
            <a:alphaModFix/>
          </a:blip>
          <a:stretch>
            <a:fillRect/>
          </a:stretch>
        </p:blipFill>
        <p:spPr>
          <a:xfrm>
            <a:off x="8500146" y="4531650"/>
            <a:ext cx="643854" cy="611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1" name="Shape 351"/>
        <p:cNvGrpSpPr/>
        <p:nvPr/>
      </p:nvGrpSpPr>
      <p:grpSpPr>
        <a:xfrm>
          <a:off x="0" y="0"/>
          <a:ext cx="0" cy="0"/>
          <a:chOff x="0" y="0"/>
          <a:chExt cx="0" cy="0"/>
        </a:xfrm>
      </p:grpSpPr>
      <p:sp>
        <p:nvSpPr>
          <p:cNvPr id="352" name="Google Shape;352;p23"/>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GestureStore</a:t>
            </a:r>
            <a:endParaRPr/>
          </a:p>
        </p:txBody>
      </p:sp>
      <p:sp>
        <p:nvSpPr>
          <p:cNvPr id="353" name="Google Shape;353;p23"/>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54" name="Google Shape;354;p23"/>
          <p:cNvPicPr preferRelativeResize="0"/>
          <p:nvPr/>
        </p:nvPicPr>
        <p:blipFill>
          <a:blip r:embed="rId3">
            <a:alphaModFix/>
          </a:blip>
          <a:stretch>
            <a:fillRect/>
          </a:stretch>
        </p:blipFill>
        <p:spPr>
          <a:xfrm>
            <a:off x="8500146" y="4531650"/>
            <a:ext cx="643854" cy="611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8" name="Shape 358"/>
        <p:cNvGrpSpPr/>
        <p:nvPr/>
      </p:nvGrpSpPr>
      <p:grpSpPr>
        <a:xfrm>
          <a:off x="0" y="0"/>
          <a:ext cx="0" cy="0"/>
          <a:chOff x="0" y="0"/>
          <a:chExt cx="0" cy="0"/>
        </a:xfrm>
      </p:grpSpPr>
      <p:sp>
        <p:nvSpPr>
          <p:cNvPr id="359" name="Google Shape;359;p2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GestureStroke</a:t>
            </a:r>
            <a:endParaRPr/>
          </a:p>
        </p:txBody>
      </p:sp>
      <p:sp>
        <p:nvSpPr>
          <p:cNvPr id="360" name="Google Shape;360;p2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61" name="Google Shape;361;p24"/>
          <p:cNvPicPr preferRelativeResize="0"/>
          <p:nvPr/>
        </p:nvPicPr>
        <p:blipFill>
          <a:blip r:embed="rId3">
            <a:alphaModFix/>
          </a:blip>
          <a:stretch>
            <a:fillRect/>
          </a:stretch>
        </p:blipFill>
        <p:spPr>
          <a:xfrm>
            <a:off x="8500146" y="4531650"/>
            <a:ext cx="643854" cy="6118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5" name="Shape 365"/>
        <p:cNvGrpSpPr/>
        <p:nvPr/>
      </p:nvGrpSpPr>
      <p:grpSpPr>
        <a:xfrm>
          <a:off x="0" y="0"/>
          <a:ext cx="0" cy="0"/>
          <a:chOff x="0" y="0"/>
          <a:chExt cx="0" cy="0"/>
        </a:xfrm>
      </p:grpSpPr>
      <p:sp>
        <p:nvSpPr>
          <p:cNvPr id="366" name="Google Shape;366;p2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GestureUtils</a:t>
            </a:r>
            <a:endParaRPr/>
          </a:p>
        </p:txBody>
      </p:sp>
      <p:sp>
        <p:nvSpPr>
          <p:cNvPr id="367" name="Google Shape;367;p25"/>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68" name="Google Shape;368;p25"/>
          <p:cNvPicPr preferRelativeResize="0"/>
          <p:nvPr/>
        </p:nvPicPr>
        <p:blipFill>
          <a:blip r:embed="rId3">
            <a:alphaModFix/>
          </a:blip>
          <a:stretch>
            <a:fillRect/>
          </a:stretch>
        </p:blipFill>
        <p:spPr>
          <a:xfrm>
            <a:off x="8500146" y="4531650"/>
            <a:ext cx="643854" cy="6118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2" name="Shape 372"/>
        <p:cNvGrpSpPr/>
        <p:nvPr/>
      </p:nvGrpSpPr>
      <p:grpSpPr>
        <a:xfrm>
          <a:off x="0" y="0"/>
          <a:ext cx="0" cy="0"/>
          <a:chOff x="0" y="0"/>
          <a:chExt cx="0" cy="0"/>
        </a:xfrm>
      </p:grpSpPr>
      <p:sp>
        <p:nvSpPr>
          <p:cNvPr id="373" name="Google Shape;373;p2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OrientedBoundBox</a:t>
            </a:r>
            <a:endParaRPr/>
          </a:p>
        </p:txBody>
      </p:sp>
      <p:sp>
        <p:nvSpPr>
          <p:cNvPr id="374" name="Google Shape;374;p26"/>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75" name="Google Shape;375;p26"/>
          <p:cNvPicPr preferRelativeResize="0"/>
          <p:nvPr/>
        </p:nvPicPr>
        <p:blipFill>
          <a:blip r:embed="rId3">
            <a:alphaModFix/>
          </a:blip>
          <a:stretch>
            <a:fillRect/>
          </a:stretch>
        </p:blipFill>
        <p:spPr>
          <a:xfrm>
            <a:off x="8500146" y="4531650"/>
            <a:ext cx="643854" cy="6118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9" name="Shape 379"/>
        <p:cNvGrpSpPr/>
        <p:nvPr/>
      </p:nvGrpSpPr>
      <p:grpSpPr>
        <a:xfrm>
          <a:off x="0" y="0"/>
          <a:ext cx="0" cy="0"/>
          <a:chOff x="0" y="0"/>
          <a:chExt cx="0" cy="0"/>
        </a:xfrm>
      </p:grpSpPr>
      <p:sp>
        <p:nvSpPr>
          <p:cNvPr id="380" name="Google Shape;380;p2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Prediction</a:t>
            </a:r>
            <a:endParaRPr/>
          </a:p>
        </p:txBody>
      </p:sp>
      <p:sp>
        <p:nvSpPr>
          <p:cNvPr id="381" name="Google Shape;381;p27"/>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82" name="Google Shape;382;p27"/>
          <p:cNvPicPr preferRelativeResize="0"/>
          <p:nvPr/>
        </p:nvPicPr>
        <p:blipFill>
          <a:blip r:embed="rId3">
            <a:alphaModFix/>
          </a:blip>
          <a:stretch>
            <a:fillRect/>
          </a:stretch>
        </p:blipFill>
        <p:spPr>
          <a:xfrm>
            <a:off x="8500146" y="4531650"/>
            <a:ext cx="643854" cy="6118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6" name="Shape 386"/>
        <p:cNvGrpSpPr/>
        <p:nvPr/>
      </p:nvGrpSpPr>
      <p:grpSpPr>
        <a:xfrm>
          <a:off x="0" y="0"/>
          <a:ext cx="0" cy="0"/>
          <a:chOff x="0" y="0"/>
          <a:chExt cx="0" cy="0"/>
        </a:xfrm>
      </p:grpSpPr>
      <p:sp>
        <p:nvSpPr>
          <p:cNvPr id="387" name="Google Shape;387;p28"/>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Gestures</a:t>
            </a:r>
            <a:endParaRPr/>
          </a:p>
        </p:txBody>
      </p:sp>
      <p:sp>
        <p:nvSpPr>
          <p:cNvPr id="388" name="Google Shape;388;p28"/>
          <p:cNvSpPr txBox="1"/>
          <p:nvPr>
            <p:ph idx="1" type="body"/>
          </p:nvPr>
        </p:nvSpPr>
        <p:spPr>
          <a:xfrm>
            <a:off x="526300" y="1461550"/>
            <a:ext cx="7030500" cy="2541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More ways of providing input</a:t>
            </a:r>
            <a:endParaRPr sz="1800"/>
          </a:p>
          <a:p>
            <a:pPr indent="-342900" lvl="0" marL="457200" rtl="0" algn="l">
              <a:spcBef>
                <a:spcPts val="0"/>
              </a:spcBef>
              <a:spcAft>
                <a:spcPts val="0"/>
              </a:spcAft>
              <a:buSzPts val="1800"/>
              <a:buChar char="●"/>
            </a:pPr>
            <a:r>
              <a:rPr lang="en" sz="1800"/>
              <a:t>S</a:t>
            </a:r>
            <a:r>
              <a:rPr lang="en" sz="1800"/>
              <a:t>eamless Interaction</a:t>
            </a:r>
            <a:endParaRPr sz="1800"/>
          </a:p>
          <a:p>
            <a:pPr indent="-342900" lvl="0" marL="457200" rtl="0" algn="l">
              <a:spcBef>
                <a:spcPts val="0"/>
              </a:spcBef>
              <a:spcAft>
                <a:spcPts val="0"/>
              </a:spcAft>
              <a:buSzPts val="1800"/>
              <a:buChar char="●"/>
            </a:pPr>
            <a:r>
              <a:rPr lang="en" sz="1800"/>
              <a:t>Less clutter</a:t>
            </a:r>
            <a:endParaRPr sz="1800"/>
          </a:p>
          <a:p>
            <a:pPr indent="-342900" lvl="0" marL="457200" rtl="0" algn="l">
              <a:spcBef>
                <a:spcPts val="0"/>
              </a:spcBef>
              <a:spcAft>
                <a:spcPts val="0"/>
              </a:spcAft>
              <a:buSzPts val="1800"/>
              <a:buChar char="●"/>
            </a:pPr>
            <a:r>
              <a:rPr lang="en" sz="1800"/>
              <a:t>Ease of use </a:t>
            </a:r>
            <a:endParaRPr sz="1800"/>
          </a:p>
          <a:p>
            <a:pPr indent="-311150" lvl="0" marL="457200" rtl="0" algn="l">
              <a:spcBef>
                <a:spcPts val="0"/>
              </a:spcBef>
              <a:spcAft>
                <a:spcPts val="0"/>
              </a:spcAft>
              <a:buSzPts val="1300"/>
              <a:buChar char="●"/>
            </a:pPr>
            <a:r>
              <a:t/>
            </a:r>
            <a:endParaRPr/>
          </a:p>
        </p:txBody>
      </p:sp>
      <p:pic>
        <p:nvPicPr>
          <p:cNvPr id="389" name="Google Shape;389;p28"/>
          <p:cNvPicPr preferRelativeResize="0"/>
          <p:nvPr/>
        </p:nvPicPr>
        <p:blipFill>
          <a:blip r:embed="rId3">
            <a:alphaModFix/>
          </a:blip>
          <a:stretch>
            <a:fillRect/>
          </a:stretch>
        </p:blipFill>
        <p:spPr>
          <a:xfrm>
            <a:off x="3234425" y="2286000"/>
            <a:ext cx="5099876" cy="2857500"/>
          </a:xfrm>
          <a:prstGeom prst="rect">
            <a:avLst/>
          </a:prstGeom>
          <a:noFill/>
          <a:ln>
            <a:noFill/>
          </a:ln>
        </p:spPr>
      </p:pic>
      <p:pic>
        <p:nvPicPr>
          <p:cNvPr id="390" name="Google Shape;390;p28"/>
          <p:cNvPicPr preferRelativeResize="0"/>
          <p:nvPr/>
        </p:nvPicPr>
        <p:blipFill>
          <a:blip r:embed="rId4">
            <a:alphaModFix/>
          </a:blip>
          <a:stretch>
            <a:fillRect/>
          </a:stretch>
        </p:blipFill>
        <p:spPr>
          <a:xfrm>
            <a:off x="8500146" y="4531650"/>
            <a:ext cx="643854" cy="6118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4" name="Shape 394"/>
        <p:cNvGrpSpPr/>
        <p:nvPr/>
      </p:nvGrpSpPr>
      <p:grpSpPr>
        <a:xfrm>
          <a:off x="0" y="0"/>
          <a:ext cx="0" cy="0"/>
          <a:chOff x="0" y="0"/>
          <a:chExt cx="0" cy="0"/>
        </a:xfrm>
      </p:grpSpPr>
      <p:sp>
        <p:nvSpPr>
          <p:cNvPr id="395" name="Google Shape;395;p2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Downside of Gestures</a:t>
            </a:r>
            <a:endParaRPr/>
          </a:p>
        </p:txBody>
      </p:sp>
      <p:sp>
        <p:nvSpPr>
          <p:cNvPr id="396" name="Google Shape;396;p29"/>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Trying to make gestures feel natural can be difficult</a:t>
            </a:r>
            <a:endParaRPr/>
          </a:p>
          <a:p>
            <a:pPr indent="-311150" lvl="0" marL="457200" rtl="0" algn="l">
              <a:spcBef>
                <a:spcPts val="0"/>
              </a:spcBef>
              <a:spcAft>
                <a:spcPts val="0"/>
              </a:spcAft>
              <a:buSzPts val="1300"/>
              <a:buChar char="●"/>
            </a:pPr>
            <a:r>
              <a:rPr lang="en"/>
              <a:t>Time consuming to program.</a:t>
            </a:r>
            <a:endParaRPr/>
          </a:p>
          <a:p>
            <a:pPr indent="-311150" lvl="0" marL="457200" rtl="0" algn="l">
              <a:spcBef>
                <a:spcPts val="0"/>
              </a:spcBef>
              <a:spcAft>
                <a:spcPts val="0"/>
              </a:spcAft>
              <a:buSzPts val="1300"/>
              <a:buChar char="●"/>
            </a:pPr>
            <a:r>
              <a:rPr lang="en"/>
              <a:t>Very old documentation</a:t>
            </a:r>
            <a:endParaRPr/>
          </a:p>
        </p:txBody>
      </p:sp>
      <p:pic>
        <p:nvPicPr>
          <p:cNvPr id="397" name="Google Shape;397;p29"/>
          <p:cNvPicPr preferRelativeResize="0"/>
          <p:nvPr/>
        </p:nvPicPr>
        <p:blipFill>
          <a:blip r:embed="rId3">
            <a:alphaModFix/>
          </a:blip>
          <a:stretch>
            <a:fillRect/>
          </a:stretch>
        </p:blipFill>
        <p:spPr>
          <a:xfrm>
            <a:off x="8500146" y="4531650"/>
            <a:ext cx="643854" cy="6118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1" name="Shape 401"/>
        <p:cNvGrpSpPr/>
        <p:nvPr/>
      </p:nvGrpSpPr>
      <p:grpSpPr>
        <a:xfrm>
          <a:off x="0" y="0"/>
          <a:ext cx="0" cy="0"/>
          <a:chOff x="0" y="0"/>
          <a:chExt cx="0" cy="0"/>
        </a:xfrm>
      </p:grpSpPr>
      <p:sp>
        <p:nvSpPr>
          <p:cNvPr id="402" name="Google Shape;402;p3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the android.gesture API</a:t>
            </a:r>
            <a:endParaRPr/>
          </a:p>
        </p:txBody>
      </p:sp>
      <p:sp>
        <p:nvSpPr>
          <p:cNvPr id="403" name="Google Shape;403;p30"/>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04" name="Google Shape;404;p30"/>
          <p:cNvPicPr preferRelativeResize="0"/>
          <p:nvPr/>
        </p:nvPicPr>
        <p:blipFill>
          <a:blip r:embed="rId3">
            <a:alphaModFix/>
          </a:blip>
          <a:stretch>
            <a:fillRect/>
          </a:stretch>
        </p:blipFill>
        <p:spPr>
          <a:xfrm>
            <a:off x="8500146" y="4531650"/>
            <a:ext cx="643854" cy="6118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8" name="Shape 408"/>
        <p:cNvGrpSpPr/>
        <p:nvPr/>
      </p:nvGrpSpPr>
      <p:grpSpPr>
        <a:xfrm>
          <a:off x="0" y="0"/>
          <a:ext cx="0" cy="0"/>
          <a:chOff x="0" y="0"/>
          <a:chExt cx="0" cy="0"/>
        </a:xfrm>
      </p:grpSpPr>
      <p:sp>
        <p:nvSpPr>
          <p:cNvPr id="409" name="Google Shape;409;p31"/>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App</a:t>
            </a:r>
            <a:endParaRPr/>
          </a:p>
        </p:txBody>
      </p:sp>
      <p:sp>
        <p:nvSpPr>
          <p:cNvPr id="410" name="Google Shape;410;p31"/>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11" name="Google Shape;411;p31"/>
          <p:cNvPicPr preferRelativeResize="0"/>
          <p:nvPr/>
        </p:nvPicPr>
        <p:blipFill>
          <a:blip r:embed="rId3">
            <a:alphaModFix/>
          </a:blip>
          <a:stretch>
            <a:fillRect/>
          </a:stretch>
        </p:blipFill>
        <p:spPr>
          <a:xfrm>
            <a:off x="8500146" y="4531650"/>
            <a:ext cx="643854" cy="6118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Google Shape;284;p1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a:t>
            </a:r>
            <a:endParaRPr/>
          </a:p>
        </p:txBody>
      </p:sp>
      <p:sp>
        <p:nvSpPr>
          <p:cNvPr id="285" name="Google Shape;285;p14"/>
          <p:cNvSpPr txBox="1"/>
          <p:nvPr>
            <p:ph idx="1" type="body"/>
          </p:nvPr>
        </p:nvSpPr>
        <p:spPr>
          <a:xfrm>
            <a:off x="1056750" y="1597875"/>
            <a:ext cx="70305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Overview</a:t>
            </a:r>
            <a:endParaRPr/>
          </a:p>
          <a:p>
            <a:pPr indent="-311150" lvl="0" marL="457200" rtl="0" algn="l">
              <a:spcBef>
                <a:spcPts val="0"/>
              </a:spcBef>
              <a:spcAft>
                <a:spcPts val="0"/>
              </a:spcAft>
              <a:buSzPts val="1300"/>
              <a:buChar char="●"/>
            </a:pPr>
            <a:r>
              <a:rPr lang="en"/>
              <a:t>Why we chose this API</a:t>
            </a:r>
            <a:endParaRPr/>
          </a:p>
          <a:p>
            <a:pPr indent="-311150" lvl="0" marL="457200" rtl="0" algn="l">
              <a:spcBef>
                <a:spcPts val="0"/>
              </a:spcBef>
              <a:spcAft>
                <a:spcPts val="0"/>
              </a:spcAft>
              <a:buSzPts val="1300"/>
              <a:buChar char="●"/>
            </a:pPr>
            <a:r>
              <a:rPr lang="en"/>
              <a:t>How do gestures work</a:t>
            </a:r>
            <a:endParaRPr/>
          </a:p>
          <a:p>
            <a:pPr indent="-311150" lvl="0" marL="457200" rtl="0" algn="l">
              <a:spcBef>
                <a:spcPts val="0"/>
              </a:spcBef>
              <a:spcAft>
                <a:spcPts val="0"/>
              </a:spcAft>
              <a:buSzPts val="1300"/>
              <a:buChar char="●"/>
            </a:pPr>
            <a:r>
              <a:rPr lang="en"/>
              <a:t>Touch events</a:t>
            </a:r>
            <a:endParaRPr/>
          </a:p>
          <a:p>
            <a:pPr indent="-311150" lvl="0" marL="457200" rtl="0" algn="l">
              <a:spcBef>
                <a:spcPts val="0"/>
              </a:spcBef>
              <a:spcAft>
                <a:spcPts val="0"/>
              </a:spcAft>
              <a:buSzPts val="1300"/>
              <a:buChar char="●"/>
            </a:pPr>
            <a:r>
              <a:rPr lang="en"/>
              <a:t>Package classes</a:t>
            </a:r>
            <a:endParaRPr/>
          </a:p>
          <a:p>
            <a:pPr indent="-311150" lvl="0" marL="457200" rtl="0" algn="l">
              <a:spcBef>
                <a:spcPts val="0"/>
              </a:spcBef>
              <a:spcAft>
                <a:spcPts val="0"/>
              </a:spcAft>
              <a:buSzPts val="1300"/>
              <a:buChar char="●"/>
            </a:pPr>
            <a:r>
              <a:rPr lang="en"/>
              <a:t>Pros and Cons</a:t>
            </a:r>
            <a:endParaRPr/>
          </a:p>
          <a:p>
            <a:pPr indent="-311150" lvl="0" marL="457200" rtl="0" algn="l">
              <a:spcBef>
                <a:spcPts val="0"/>
              </a:spcBef>
              <a:spcAft>
                <a:spcPts val="0"/>
              </a:spcAft>
              <a:buSzPts val="1300"/>
              <a:buChar char="●"/>
            </a:pPr>
            <a:r>
              <a:rPr lang="en"/>
              <a:t>Our app</a:t>
            </a:r>
            <a:endParaRPr/>
          </a:p>
          <a:p>
            <a:pPr indent="-311150" lvl="0" marL="457200" rtl="0" algn="l">
              <a:spcBef>
                <a:spcPts val="0"/>
              </a:spcBef>
              <a:spcAft>
                <a:spcPts val="0"/>
              </a:spcAft>
              <a:buSzPts val="1300"/>
              <a:buChar char="●"/>
            </a:pPr>
            <a:r>
              <a:rPr lang="en"/>
              <a:t>References</a:t>
            </a:r>
            <a:endParaRPr/>
          </a:p>
        </p:txBody>
      </p:sp>
      <p:pic>
        <p:nvPicPr>
          <p:cNvPr id="286" name="Google Shape;286;p14"/>
          <p:cNvPicPr preferRelativeResize="0"/>
          <p:nvPr/>
        </p:nvPicPr>
        <p:blipFill>
          <a:blip r:embed="rId3">
            <a:alphaModFix/>
          </a:blip>
          <a:stretch>
            <a:fillRect/>
          </a:stretch>
        </p:blipFill>
        <p:spPr>
          <a:xfrm>
            <a:off x="5874200" y="777075"/>
            <a:ext cx="2392900" cy="3589350"/>
          </a:xfrm>
          <a:prstGeom prst="rect">
            <a:avLst/>
          </a:prstGeom>
          <a:noFill/>
          <a:ln>
            <a:noFill/>
          </a:ln>
        </p:spPr>
      </p:pic>
      <p:pic>
        <p:nvPicPr>
          <p:cNvPr id="287" name="Google Shape;287;p14"/>
          <p:cNvPicPr preferRelativeResize="0"/>
          <p:nvPr/>
        </p:nvPicPr>
        <p:blipFill>
          <a:blip r:embed="rId4">
            <a:alphaModFix/>
          </a:blip>
          <a:stretch>
            <a:fillRect/>
          </a:stretch>
        </p:blipFill>
        <p:spPr>
          <a:xfrm>
            <a:off x="8500146" y="4531650"/>
            <a:ext cx="643854" cy="6118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5" name="Shape 415"/>
        <p:cNvGrpSpPr/>
        <p:nvPr/>
      </p:nvGrpSpPr>
      <p:grpSpPr>
        <a:xfrm>
          <a:off x="0" y="0"/>
          <a:ext cx="0" cy="0"/>
          <a:chOff x="0" y="0"/>
          <a:chExt cx="0" cy="0"/>
        </a:xfrm>
      </p:grpSpPr>
      <p:sp>
        <p:nvSpPr>
          <p:cNvPr id="416" name="Google Shape;416;p32"/>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417" name="Google Shape;417;p32"/>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u="sng">
                <a:solidFill>
                  <a:schemeClr val="hlink"/>
                </a:solidFill>
                <a:hlinkClick r:id="rId3"/>
              </a:rPr>
              <a:t>https://en.wikipedia.org/wiki/Android_version_history#Android_1.6_Donut_(API_4)</a:t>
            </a:r>
            <a:endParaRPr/>
          </a:p>
          <a:p>
            <a:pPr indent="-311150" lvl="0" marL="457200" rtl="0" algn="l">
              <a:spcBef>
                <a:spcPts val="0"/>
              </a:spcBef>
              <a:spcAft>
                <a:spcPts val="0"/>
              </a:spcAft>
              <a:buSzPts val="1300"/>
              <a:buChar char="●"/>
            </a:pPr>
            <a:r>
              <a:rPr lang="en" u="sng">
                <a:solidFill>
                  <a:schemeClr val="hlink"/>
                </a:solidFill>
                <a:hlinkClick r:id="rId4"/>
              </a:rPr>
              <a:t>https://www.slideshare.net/chasc/multi-touch-and-gesture-event-interface-and-types</a:t>
            </a:r>
            <a:r>
              <a:rPr lang="en"/>
              <a:t> </a:t>
            </a:r>
            <a:endParaRPr/>
          </a:p>
          <a:p>
            <a:pPr indent="-311150" lvl="0" marL="457200" rtl="0" algn="l">
              <a:spcBef>
                <a:spcPts val="0"/>
              </a:spcBef>
              <a:spcAft>
                <a:spcPts val="0"/>
              </a:spcAft>
              <a:buSzPts val="1300"/>
              <a:buChar char="●"/>
            </a:pPr>
            <a:r>
              <a:rPr lang="en" u="sng">
                <a:solidFill>
                  <a:schemeClr val="hlink"/>
                </a:solidFill>
                <a:hlinkClick r:id="rId5"/>
              </a:rPr>
              <a:t>https://developer.android.com/reference/android/gesture/package-summary.html</a:t>
            </a:r>
            <a:r>
              <a:rPr lang="en"/>
              <a:t> </a:t>
            </a:r>
            <a:endParaRPr/>
          </a:p>
          <a:p>
            <a:pPr indent="0" lvl="0" marL="457200" rtl="0" algn="l">
              <a:spcBef>
                <a:spcPts val="1600"/>
              </a:spcBef>
              <a:spcAft>
                <a:spcPts val="0"/>
              </a:spcAft>
              <a:buNone/>
            </a:pPr>
            <a:r>
              <a:t/>
            </a:r>
            <a:endParaRPr/>
          </a:p>
          <a:p>
            <a:pPr indent="0" lvl="0" marL="457200" rtl="0" algn="l">
              <a:spcBef>
                <a:spcPts val="1600"/>
              </a:spcBef>
              <a:spcAft>
                <a:spcPts val="1600"/>
              </a:spcAft>
              <a:buNone/>
            </a:pPr>
            <a:r>
              <a:t/>
            </a:r>
            <a:endParaRPr/>
          </a:p>
        </p:txBody>
      </p:sp>
      <p:pic>
        <p:nvPicPr>
          <p:cNvPr id="418" name="Google Shape;418;p32"/>
          <p:cNvPicPr preferRelativeResize="0"/>
          <p:nvPr/>
        </p:nvPicPr>
        <p:blipFill>
          <a:blip r:embed="rId6">
            <a:alphaModFix/>
          </a:blip>
          <a:stretch>
            <a:fillRect/>
          </a:stretch>
        </p:blipFill>
        <p:spPr>
          <a:xfrm>
            <a:off x="8500146" y="4531650"/>
            <a:ext cx="643854" cy="611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1" name="Shape 291"/>
        <p:cNvGrpSpPr/>
        <p:nvPr/>
      </p:nvGrpSpPr>
      <p:grpSpPr>
        <a:xfrm>
          <a:off x="0" y="0"/>
          <a:ext cx="0" cy="0"/>
          <a:chOff x="0" y="0"/>
          <a:chExt cx="0" cy="0"/>
        </a:xfrm>
      </p:grpSpPr>
      <p:sp>
        <p:nvSpPr>
          <p:cNvPr id="292" name="Google Shape;292;p1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Gestures in Android Overview</a:t>
            </a:r>
            <a:endParaRPr/>
          </a:p>
        </p:txBody>
      </p:sp>
      <p:sp>
        <p:nvSpPr>
          <p:cNvPr id="293" name="Google Shape;293;p15"/>
          <p:cNvSpPr txBox="1"/>
          <p:nvPr>
            <p:ph idx="1" type="body"/>
          </p:nvPr>
        </p:nvSpPr>
        <p:spPr>
          <a:xfrm>
            <a:off x="584950" y="1990050"/>
            <a:ext cx="51405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Added in API Level 4  or Android  1.6 (Donut). Released September 15th, 2009</a:t>
            </a:r>
            <a:endParaRPr/>
          </a:p>
          <a:p>
            <a:pPr indent="-311150" lvl="0" marL="457200" rtl="0" algn="l">
              <a:spcBef>
                <a:spcPts val="0"/>
              </a:spcBef>
              <a:spcAft>
                <a:spcPts val="0"/>
              </a:spcAft>
              <a:buSzPts val="1300"/>
              <a:buChar char="●"/>
            </a:pPr>
            <a:r>
              <a:rPr lang="en"/>
              <a:t>With today’s boom smartphone usage, gesture control has become a huge point of interest for mobile devs to create interactive and memorable apps..</a:t>
            </a:r>
            <a:endParaRPr/>
          </a:p>
          <a:p>
            <a:pPr indent="-311150" lvl="0" marL="457200" rtl="0" algn="l">
              <a:spcBef>
                <a:spcPts val="0"/>
              </a:spcBef>
              <a:spcAft>
                <a:spcPts val="0"/>
              </a:spcAft>
              <a:buSzPts val="1300"/>
              <a:buChar char="●"/>
            </a:pPr>
            <a:r>
              <a:rPr lang="en"/>
              <a:t>Provides the user with many different ways to interact with their phone.</a:t>
            </a:r>
            <a:endParaRPr/>
          </a:p>
        </p:txBody>
      </p:sp>
      <p:pic>
        <p:nvPicPr>
          <p:cNvPr id="294" name="Google Shape;294;p15"/>
          <p:cNvPicPr preferRelativeResize="0"/>
          <p:nvPr/>
        </p:nvPicPr>
        <p:blipFill>
          <a:blip r:embed="rId3">
            <a:alphaModFix/>
          </a:blip>
          <a:stretch>
            <a:fillRect/>
          </a:stretch>
        </p:blipFill>
        <p:spPr>
          <a:xfrm>
            <a:off x="8500146" y="4531650"/>
            <a:ext cx="643854" cy="611850"/>
          </a:xfrm>
          <a:prstGeom prst="rect">
            <a:avLst/>
          </a:prstGeom>
          <a:noFill/>
          <a:ln>
            <a:noFill/>
          </a:ln>
        </p:spPr>
      </p:pic>
      <p:pic>
        <p:nvPicPr>
          <p:cNvPr id="295" name="Google Shape;295;p15"/>
          <p:cNvPicPr preferRelativeResize="0"/>
          <p:nvPr/>
        </p:nvPicPr>
        <p:blipFill>
          <a:blip r:embed="rId4">
            <a:alphaModFix/>
          </a:blip>
          <a:stretch>
            <a:fillRect/>
          </a:stretch>
        </p:blipFill>
        <p:spPr>
          <a:xfrm>
            <a:off x="5725450" y="1694713"/>
            <a:ext cx="3113749" cy="175407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9" name="Shape 299"/>
        <p:cNvGrpSpPr/>
        <p:nvPr/>
      </p:nvGrpSpPr>
      <p:grpSpPr>
        <a:xfrm>
          <a:off x="0" y="0"/>
          <a:ext cx="0" cy="0"/>
          <a:chOff x="0" y="0"/>
          <a:chExt cx="0" cy="0"/>
        </a:xfrm>
      </p:grpSpPr>
      <p:sp>
        <p:nvSpPr>
          <p:cNvPr id="300" name="Google Shape;300;p16"/>
          <p:cNvSpPr txBox="1"/>
          <p:nvPr>
            <p:ph type="title"/>
          </p:nvPr>
        </p:nvSpPr>
        <p:spPr>
          <a:xfrm>
            <a:off x="1203775" y="76342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we chose this API?</a:t>
            </a:r>
            <a:endParaRPr/>
          </a:p>
        </p:txBody>
      </p:sp>
      <p:sp>
        <p:nvSpPr>
          <p:cNvPr id="301" name="Google Shape;301;p16"/>
          <p:cNvSpPr txBox="1"/>
          <p:nvPr>
            <p:ph idx="1" type="body"/>
          </p:nvPr>
        </p:nvSpPr>
        <p:spPr>
          <a:xfrm>
            <a:off x="515975" y="2118825"/>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We chose the </a:t>
            </a:r>
            <a:r>
              <a:rPr b="1" lang="en" sz="1800">
                <a:solidFill>
                  <a:srgbClr val="38761D"/>
                </a:solidFill>
              </a:rPr>
              <a:t>android.gesture</a:t>
            </a:r>
            <a:r>
              <a:rPr lang="en" sz="1800"/>
              <a:t> package because we wanted to create a new way of interacting with your device. Many people are unaware of the ease of use simple gestures can provide, and we wanted to create a gesture that would be easy to remember and use on anyone’s device. Gestures have become very important in today's smartphones with the boom of larger displays and less buttons on the device.</a:t>
            </a:r>
            <a:endParaRPr sz="1800"/>
          </a:p>
          <a:p>
            <a:pPr indent="0" lvl="0" marL="0" rtl="0" algn="l">
              <a:spcBef>
                <a:spcPts val="1600"/>
              </a:spcBef>
              <a:spcAft>
                <a:spcPts val="1600"/>
              </a:spcAft>
              <a:buNone/>
            </a:pPr>
            <a:r>
              <a:t/>
            </a:r>
            <a:endParaRPr sz="1800"/>
          </a:p>
        </p:txBody>
      </p:sp>
      <p:pic>
        <p:nvPicPr>
          <p:cNvPr id="302" name="Google Shape;302;p16"/>
          <p:cNvPicPr preferRelativeResize="0"/>
          <p:nvPr/>
        </p:nvPicPr>
        <p:blipFill>
          <a:blip r:embed="rId3">
            <a:alphaModFix/>
          </a:blip>
          <a:stretch>
            <a:fillRect/>
          </a:stretch>
        </p:blipFill>
        <p:spPr>
          <a:xfrm>
            <a:off x="8500146" y="4531650"/>
            <a:ext cx="643854" cy="611850"/>
          </a:xfrm>
          <a:prstGeom prst="rect">
            <a:avLst/>
          </a:prstGeom>
          <a:noFill/>
          <a:ln>
            <a:noFill/>
          </a:ln>
        </p:spPr>
      </p:pic>
      <p:pic>
        <p:nvPicPr>
          <p:cNvPr id="303" name="Google Shape;303;p16"/>
          <p:cNvPicPr preferRelativeResize="0"/>
          <p:nvPr/>
        </p:nvPicPr>
        <p:blipFill>
          <a:blip r:embed="rId4">
            <a:alphaModFix/>
          </a:blip>
          <a:stretch>
            <a:fillRect/>
          </a:stretch>
        </p:blipFill>
        <p:spPr>
          <a:xfrm>
            <a:off x="5916775" y="88750"/>
            <a:ext cx="3059749" cy="1722725"/>
          </a:xfrm>
          <a:prstGeom prst="rect">
            <a:avLst/>
          </a:prstGeom>
          <a:noFill/>
          <a:ln>
            <a:noFill/>
          </a:ln>
        </p:spPr>
      </p:pic>
      <p:sp>
        <p:nvSpPr>
          <p:cNvPr id="304" name="Google Shape;304;p16"/>
          <p:cNvSpPr txBox="1"/>
          <p:nvPr/>
        </p:nvSpPr>
        <p:spPr>
          <a:xfrm>
            <a:off x="6889675" y="1811475"/>
            <a:ext cx="1344600" cy="2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Nunito"/>
                <a:ea typeface="Nunito"/>
                <a:cs typeface="Nunito"/>
                <a:sym typeface="Nunito"/>
              </a:rPr>
              <a:t>Google Pixel 3 Series</a:t>
            </a:r>
            <a:endParaRPr sz="800">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sp>
        <p:nvSpPr>
          <p:cNvPr id="309" name="Google Shape;309;p1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Touch events</a:t>
            </a:r>
            <a:endParaRPr/>
          </a:p>
        </p:txBody>
      </p:sp>
      <p:sp>
        <p:nvSpPr>
          <p:cNvPr id="310" name="Google Shape;310;p17"/>
          <p:cNvSpPr txBox="1"/>
          <p:nvPr>
            <p:ph idx="1" type="body"/>
          </p:nvPr>
        </p:nvSpPr>
        <p:spPr>
          <a:xfrm>
            <a:off x="956775" y="140010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Every time the screen is touched, a </a:t>
            </a:r>
            <a:r>
              <a:rPr b="1" lang="en" sz="1800">
                <a:solidFill>
                  <a:srgbClr val="38761D"/>
                </a:solidFill>
              </a:rPr>
              <a:t>TouchEvent</a:t>
            </a:r>
            <a:r>
              <a:rPr lang="en" sz="1800"/>
              <a:t> is triggered within the phone. </a:t>
            </a:r>
            <a:endParaRPr sz="1800"/>
          </a:p>
          <a:p>
            <a:pPr indent="-342900" lvl="0" marL="457200" rtl="0" algn="l">
              <a:spcBef>
                <a:spcPts val="1600"/>
              </a:spcBef>
              <a:spcAft>
                <a:spcPts val="0"/>
              </a:spcAft>
              <a:buSzPts val="1800"/>
              <a:buChar char="●"/>
            </a:pPr>
            <a:r>
              <a:rPr lang="en" sz="1800"/>
              <a:t>Drag</a:t>
            </a:r>
            <a:endParaRPr sz="1800"/>
          </a:p>
          <a:p>
            <a:pPr indent="-342900" lvl="0" marL="457200" rtl="0" algn="l">
              <a:spcBef>
                <a:spcPts val="0"/>
              </a:spcBef>
              <a:spcAft>
                <a:spcPts val="0"/>
              </a:spcAft>
              <a:buSzPts val="1800"/>
              <a:buChar char="●"/>
            </a:pPr>
            <a:r>
              <a:rPr lang="en" sz="1800"/>
              <a:t>Tap</a:t>
            </a:r>
            <a:endParaRPr sz="1800"/>
          </a:p>
          <a:p>
            <a:pPr indent="-342900" lvl="0" marL="457200" rtl="0" algn="l">
              <a:spcBef>
                <a:spcPts val="0"/>
              </a:spcBef>
              <a:spcAft>
                <a:spcPts val="0"/>
              </a:spcAft>
              <a:buSzPts val="1800"/>
              <a:buChar char="●"/>
            </a:pPr>
            <a:r>
              <a:rPr lang="en" sz="1800"/>
              <a:t>Double-tap</a:t>
            </a:r>
            <a:endParaRPr sz="1800"/>
          </a:p>
          <a:p>
            <a:pPr indent="-342900" lvl="0" marL="457200" rtl="0" algn="l">
              <a:spcBef>
                <a:spcPts val="0"/>
              </a:spcBef>
              <a:spcAft>
                <a:spcPts val="0"/>
              </a:spcAft>
              <a:buSzPts val="1800"/>
              <a:buChar char="●"/>
            </a:pPr>
            <a:r>
              <a:rPr lang="en" sz="1800"/>
              <a:t>Multi-touch</a:t>
            </a:r>
            <a:endParaRPr sz="1800"/>
          </a:p>
          <a:p>
            <a:pPr indent="-342900" lvl="0" marL="457200" rtl="0" algn="l">
              <a:spcBef>
                <a:spcPts val="0"/>
              </a:spcBef>
              <a:spcAft>
                <a:spcPts val="0"/>
              </a:spcAft>
              <a:buSzPts val="1800"/>
              <a:buChar char="●"/>
            </a:pPr>
            <a:r>
              <a:rPr lang="en" sz="1800"/>
              <a:t>Long press</a:t>
            </a:r>
            <a:endParaRPr sz="1800"/>
          </a:p>
          <a:p>
            <a:pPr indent="-342900" lvl="0" marL="457200" rtl="0" algn="l">
              <a:spcBef>
                <a:spcPts val="0"/>
              </a:spcBef>
              <a:spcAft>
                <a:spcPts val="0"/>
              </a:spcAft>
              <a:buSzPts val="1800"/>
              <a:buChar char="●"/>
            </a:pPr>
            <a:r>
              <a:rPr lang="en" sz="1800"/>
              <a:t>Flick</a:t>
            </a:r>
            <a:endParaRPr sz="1800"/>
          </a:p>
          <a:p>
            <a:pPr indent="-342900" lvl="0" marL="457200" rtl="0" algn="l">
              <a:spcBef>
                <a:spcPts val="0"/>
              </a:spcBef>
              <a:spcAft>
                <a:spcPts val="0"/>
              </a:spcAft>
              <a:buSzPts val="1800"/>
              <a:buChar char="●"/>
            </a:pPr>
            <a:r>
              <a:rPr lang="en" sz="1800"/>
              <a:t>Swipe</a:t>
            </a:r>
            <a:endParaRPr sz="1800"/>
          </a:p>
        </p:txBody>
      </p:sp>
      <p:pic>
        <p:nvPicPr>
          <p:cNvPr id="311" name="Google Shape;311;p17"/>
          <p:cNvPicPr preferRelativeResize="0"/>
          <p:nvPr/>
        </p:nvPicPr>
        <p:blipFill rotWithShape="1">
          <a:blip r:embed="rId3">
            <a:alphaModFix/>
          </a:blip>
          <a:srcRect b="0" l="0" r="0" t="25014"/>
          <a:stretch/>
        </p:blipFill>
        <p:spPr>
          <a:xfrm>
            <a:off x="2850625" y="1793962"/>
            <a:ext cx="6165715" cy="2541600"/>
          </a:xfrm>
          <a:prstGeom prst="rect">
            <a:avLst/>
          </a:prstGeom>
          <a:noFill/>
          <a:ln>
            <a:noFill/>
          </a:ln>
        </p:spPr>
      </p:pic>
      <p:pic>
        <p:nvPicPr>
          <p:cNvPr id="312" name="Google Shape;312;p17"/>
          <p:cNvPicPr preferRelativeResize="0"/>
          <p:nvPr/>
        </p:nvPicPr>
        <p:blipFill>
          <a:blip r:embed="rId4">
            <a:alphaModFix/>
          </a:blip>
          <a:stretch>
            <a:fillRect/>
          </a:stretch>
        </p:blipFill>
        <p:spPr>
          <a:xfrm>
            <a:off x="8500146" y="4531650"/>
            <a:ext cx="643854" cy="6118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sp>
        <p:nvSpPr>
          <p:cNvPr id="317" name="Google Shape;317;p18"/>
          <p:cNvSpPr txBox="1"/>
          <p:nvPr>
            <p:ph type="title"/>
          </p:nvPr>
        </p:nvSpPr>
        <p:spPr>
          <a:xfrm>
            <a:off x="1265925" y="591000"/>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8761D"/>
                </a:solidFill>
              </a:rPr>
              <a:t>android.gesture.</a:t>
            </a:r>
            <a:r>
              <a:rPr lang="en">
                <a:solidFill>
                  <a:srgbClr val="38761D"/>
                </a:solidFill>
              </a:rPr>
              <a:t>Gesture</a:t>
            </a:r>
            <a:endParaRPr>
              <a:solidFill>
                <a:srgbClr val="38761D"/>
              </a:solidFill>
            </a:endParaRPr>
          </a:p>
        </p:txBody>
      </p:sp>
      <p:sp>
        <p:nvSpPr>
          <p:cNvPr id="318" name="Google Shape;318;p18"/>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202124"/>
                </a:solidFill>
                <a:highlight>
                  <a:srgbClr val="FFFFFF"/>
                </a:highlight>
                <a:latin typeface="Roboto"/>
                <a:ea typeface="Roboto"/>
                <a:cs typeface="Roboto"/>
                <a:sym typeface="Roboto"/>
              </a:rPr>
              <a:t>A gesture is a hand-drawn shape on a touch screen. It can have one or multiple strokes. Each stroke is a sequence of timed points. A user-defined gesture can be recognized by a GestureLibrary.</a:t>
            </a:r>
            <a:endParaRPr sz="1200">
              <a:solidFill>
                <a:srgbClr val="202124"/>
              </a:solidFill>
              <a:highlight>
                <a:srgbClr val="FFFFFF"/>
              </a:highlight>
              <a:latin typeface="Roboto"/>
              <a:ea typeface="Roboto"/>
              <a:cs typeface="Roboto"/>
              <a:sym typeface="Roboto"/>
            </a:endParaRPr>
          </a:p>
          <a:p>
            <a:pPr indent="0" lvl="0" marL="0" rtl="0" algn="l">
              <a:spcBef>
                <a:spcPts val="1600"/>
              </a:spcBef>
              <a:spcAft>
                <a:spcPts val="0"/>
              </a:spcAft>
              <a:buNone/>
            </a:pPr>
            <a:r>
              <a:rPr lang="en" sz="1200">
                <a:solidFill>
                  <a:srgbClr val="202124"/>
                </a:solidFill>
                <a:highlight>
                  <a:srgbClr val="FFFFFF"/>
                </a:highlight>
                <a:latin typeface="Roboto"/>
                <a:ea typeface="Roboto"/>
                <a:cs typeface="Roboto"/>
                <a:sym typeface="Roboto"/>
              </a:rPr>
              <a:t>Getters:</a:t>
            </a:r>
            <a:endParaRPr sz="1200">
              <a:solidFill>
                <a:srgbClr val="202124"/>
              </a:solidFill>
              <a:highlight>
                <a:srgbClr val="FFFFFF"/>
              </a:highlight>
              <a:latin typeface="Roboto"/>
              <a:ea typeface="Roboto"/>
              <a:cs typeface="Roboto"/>
              <a:sym typeface="Roboto"/>
            </a:endParaRPr>
          </a:p>
          <a:p>
            <a:pPr indent="0" lvl="0" marL="0" rtl="0" algn="l">
              <a:spcBef>
                <a:spcPts val="1600"/>
              </a:spcBef>
              <a:spcAft>
                <a:spcPts val="0"/>
              </a:spcAft>
              <a:buNone/>
            </a:pPr>
            <a:r>
              <a:t/>
            </a:r>
            <a:endParaRPr sz="1200">
              <a:solidFill>
                <a:srgbClr val="202124"/>
              </a:solidFill>
              <a:highlight>
                <a:srgbClr val="FFFFFF"/>
              </a:highlight>
              <a:latin typeface="Roboto"/>
              <a:ea typeface="Roboto"/>
              <a:cs typeface="Roboto"/>
              <a:sym typeface="Roboto"/>
            </a:endParaRPr>
          </a:p>
          <a:p>
            <a:pPr indent="0" lvl="0" marL="0" rtl="0" algn="l">
              <a:spcBef>
                <a:spcPts val="1600"/>
              </a:spcBef>
              <a:spcAft>
                <a:spcPts val="1600"/>
              </a:spcAft>
              <a:buNone/>
            </a:pPr>
            <a:r>
              <a:rPr lang="en" sz="1200">
                <a:solidFill>
                  <a:srgbClr val="202124"/>
                </a:solidFill>
                <a:highlight>
                  <a:srgbClr val="FFFFFF"/>
                </a:highlight>
                <a:latin typeface="Roboto"/>
                <a:ea typeface="Roboto"/>
                <a:cs typeface="Roboto"/>
                <a:sym typeface="Roboto"/>
              </a:rPr>
              <a:t>Setters: public void </a:t>
            </a:r>
            <a:r>
              <a:rPr lang="en" sz="1050" u="sng">
                <a:solidFill>
                  <a:srgbClr val="039BE5"/>
                </a:solidFill>
                <a:latin typeface="Roboto Mono"/>
                <a:ea typeface="Roboto Mono"/>
                <a:cs typeface="Roboto Mono"/>
                <a:sym typeface="Roboto Mono"/>
                <a:hlinkClick r:id="rId3"/>
              </a:rPr>
              <a:t>addStroke</a:t>
            </a:r>
            <a:r>
              <a:rPr lang="en" sz="1050">
                <a:solidFill>
                  <a:srgbClr val="202124"/>
                </a:solidFill>
                <a:latin typeface="Roboto Mono"/>
                <a:ea typeface="Roboto Mono"/>
                <a:cs typeface="Roboto Mono"/>
                <a:sym typeface="Roboto Mono"/>
              </a:rPr>
              <a:t>(</a:t>
            </a:r>
            <a:r>
              <a:rPr lang="en" sz="1050" u="sng">
                <a:solidFill>
                  <a:srgbClr val="039BE5"/>
                </a:solidFill>
                <a:latin typeface="Roboto Mono"/>
                <a:ea typeface="Roboto Mono"/>
                <a:cs typeface="Roboto Mono"/>
                <a:sym typeface="Roboto Mono"/>
                <a:hlinkClick r:id="rId4"/>
              </a:rPr>
              <a:t>GestureStroke</a:t>
            </a:r>
            <a:r>
              <a:rPr lang="en" sz="1050">
                <a:solidFill>
                  <a:srgbClr val="202124"/>
                </a:solidFill>
                <a:latin typeface="Roboto Mono"/>
                <a:ea typeface="Roboto Mono"/>
                <a:cs typeface="Roboto Mono"/>
                <a:sym typeface="Roboto Mono"/>
              </a:rPr>
              <a:t> stroke)</a:t>
            </a:r>
            <a:endParaRPr sz="1200">
              <a:solidFill>
                <a:srgbClr val="202124"/>
              </a:solidFill>
              <a:highlight>
                <a:srgbClr val="FFFFFF"/>
              </a:highlight>
              <a:latin typeface="Roboto"/>
              <a:ea typeface="Roboto"/>
              <a:cs typeface="Roboto"/>
              <a:sym typeface="Roboto"/>
            </a:endParaRPr>
          </a:p>
        </p:txBody>
      </p:sp>
      <p:pic>
        <p:nvPicPr>
          <p:cNvPr id="319" name="Google Shape;319;p18"/>
          <p:cNvPicPr preferRelativeResize="0"/>
          <p:nvPr/>
        </p:nvPicPr>
        <p:blipFill>
          <a:blip r:embed="rId5">
            <a:alphaModFix/>
          </a:blip>
          <a:stretch>
            <a:fillRect/>
          </a:stretch>
        </p:blipFill>
        <p:spPr>
          <a:xfrm>
            <a:off x="8500146" y="4531650"/>
            <a:ext cx="643854" cy="611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3" name="Shape 323"/>
        <p:cNvGrpSpPr/>
        <p:nvPr/>
      </p:nvGrpSpPr>
      <p:grpSpPr>
        <a:xfrm>
          <a:off x="0" y="0"/>
          <a:ext cx="0" cy="0"/>
          <a:chOff x="0" y="0"/>
          <a:chExt cx="0" cy="0"/>
        </a:xfrm>
      </p:grpSpPr>
      <p:sp>
        <p:nvSpPr>
          <p:cNvPr id="324" name="Google Shape;324;p1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GestureLibraries</a:t>
            </a:r>
            <a:endParaRPr/>
          </a:p>
        </p:txBody>
      </p:sp>
      <p:sp>
        <p:nvSpPr>
          <p:cNvPr id="325" name="Google Shape;325;p19"/>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26" name="Google Shape;326;p19"/>
          <p:cNvPicPr preferRelativeResize="0"/>
          <p:nvPr/>
        </p:nvPicPr>
        <p:blipFill>
          <a:blip r:embed="rId3">
            <a:alphaModFix/>
          </a:blip>
          <a:stretch>
            <a:fillRect/>
          </a:stretch>
        </p:blipFill>
        <p:spPr>
          <a:xfrm>
            <a:off x="8500146" y="4531650"/>
            <a:ext cx="643854" cy="6118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0" name="Shape 330"/>
        <p:cNvGrpSpPr/>
        <p:nvPr/>
      </p:nvGrpSpPr>
      <p:grpSpPr>
        <a:xfrm>
          <a:off x="0" y="0"/>
          <a:ext cx="0" cy="0"/>
          <a:chOff x="0" y="0"/>
          <a:chExt cx="0" cy="0"/>
        </a:xfrm>
      </p:grpSpPr>
      <p:sp>
        <p:nvSpPr>
          <p:cNvPr id="331" name="Google Shape;331;p2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GestureLibrary</a:t>
            </a:r>
            <a:endParaRPr/>
          </a:p>
        </p:txBody>
      </p:sp>
      <p:sp>
        <p:nvSpPr>
          <p:cNvPr id="332" name="Google Shape;332;p20"/>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33" name="Google Shape;333;p20"/>
          <p:cNvPicPr preferRelativeResize="0"/>
          <p:nvPr/>
        </p:nvPicPr>
        <p:blipFill>
          <a:blip r:embed="rId3">
            <a:alphaModFix/>
          </a:blip>
          <a:stretch>
            <a:fillRect/>
          </a:stretch>
        </p:blipFill>
        <p:spPr>
          <a:xfrm>
            <a:off x="8500146" y="4531650"/>
            <a:ext cx="643854" cy="6118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7" name="Shape 337"/>
        <p:cNvGrpSpPr/>
        <p:nvPr/>
      </p:nvGrpSpPr>
      <p:grpSpPr>
        <a:xfrm>
          <a:off x="0" y="0"/>
          <a:ext cx="0" cy="0"/>
          <a:chOff x="0" y="0"/>
          <a:chExt cx="0" cy="0"/>
        </a:xfrm>
      </p:grpSpPr>
      <p:sp>
        <p:nvSpPr>
          <p:cNvPr id="338" name="Google Shape;338;p21"/>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GestureOverlayView</a:t>
            </a:r>
            <a:endParaRPr/>
          </a:p>
        </p:txBody>
      </p:sp>
      <p:sp>
        <p:nvSpPr>
          <p:cNvPr id="339" name="Google Shape;339;p21"/>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40" name="Google Shape;340;p21"/>
          <p:cNvPicPr preferRelativeResize="0"/>
          <p:nvPr/>
        </p:nvPicPr>
        <p:blipFill>
          <a:blip r:embed="rId3">
            <a:alphaModFix/>
          </a:blip>
          <a:stretch>
            <a:fillRect/>
          </a:stretch>
        </p:blipFill>
        <p:spPr>
          <a:xfrm>
            <a:off x="8500146" y="4531650"/>
            <a:ext cx="643854" cy="6118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